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XvyUQPDxtA&amp;t=6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9AB0-6F02-4452-BD8A-8F1DF509B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Jeffersonian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5F8F7-BD15-4694-B50A-764AA434A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577153"/>
          </a:xfrm>
        </p:spPr>
        <p:txBody>
          <a:bodyPr>
            <a:normAutofit/>
          </a:bodyPr>
          <a:lstStyle/>
          <a:p>
            <a:r>
              <a:rPr lang="en-US" sz="3200" i="1" dirty="0">
                <a:hlinkClick r:id="rId2"/>
              </a:rPr>
              <a:t>The American Pageant</a:t>
            </a:r>
            <a:endParaRPr lang="en-US" sz="3200" dirty="0">
              <a:hlinkClick r:id="rId2"/>
            </a:endParaRPr>
          </a:p>
          <a:p>
            <a:r>
              <a:rPr lang="en-US" sz="3200" dirty="0">
                <a:hlinkClick r:id="rId2"/>
              </a:rPr>
              <a:t>Chapter 11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0144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E125-53A5-4828-92D2-2107411E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Marbury </a:t>
            </a:r>
            <a:r>
              <a:rPr lang="en-US" dirty="0"/>
              <a:t>v.</a:t>
            </a:r>
            <a:r>
              <a:rPr lang="en-US" i="1" dirty="0"/>
              <a:t> Madison, 1803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D7F1-BCBC-4901-BA29-7ACB73916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4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sz="2400" dirty="0"/>
              <a:t>Secretary of State James Madison</a:t>
            </a:r>
          </a:p>
          <a:p>
            <a:pPr lvl="1"/>
            <a:r>
              <a:rPr lang="en-US" sz="2000" dirty="0"/>
              <a:t>Withholds the commission of midnight judges</a:t>
            </a:r>
          </a:p>
          <a:p>
            <a:pPr lvl="1"/>
            <a:r>
              <a:rPr lang="en-US" sz="2000" dirty="0"/>
              <a:t>William Marbury sues for delivery</a:t>
            </a:r>
          </a:p>
          <a:p>
            <a:endParaRPr lang="en-US" sz="2400" dirty="0"/>
          </a:p>
          <a:p>
            <a:r>
              <a:rPr lang="en-US" sz="2400" dirty="0"/>
              <a:t>Decision</a:t>
            </a:r>
          </a:p>
          <a:p>
            <a:pPr lvl="1"/>
            <a:r>
              <a:rPr lang="en-US" sz="2000" dirty="0"/>
              <a:t>Dismisses Marbury’s suit</a:t>
            </a:r>
          </a:p>
          <a:p>
            <a:pPr lvl="1"/>
            <a:r>
              <a:rPr lang="en-US" sz="2000" dirty="0"/>
              <a:t>Marbury’s appeal was unconstitutional </a:t>
            </a:r>
          </a:p>
          <a:p>
            <a:pPr lvl="1"/>
            <a:r>
              <a:rPr lang="en-US" sz="2000" dirty="0"/>
              <a:t>Establishes the principle of </a:t>
            </a:r>
            <a:r>
              <a:rPr lang="en-US" sz="2000" dirty="0">
                <a:solidFill>
                  <a:srgbClr val="FFFF00"/>
                </a:solidFill>
              </a:rPr>
              <a:t>“judicial review”</a:t>
            </a:r>
          </a:p>
          <a:p>
            <a:pPr lvl="2"/>
            <a:r>
              <a:rPr lang="en-US" sz="1800" dirty="0"/>
              <a:t>Courts alone have the last word on constitutionality of law</a:t>
            </a:r>
          </a:p>
        </p:txBody>
      </p:sp>
      <p:pic>
        <p:nvPicPr>
          <p:cNvPr id="8196" name="Picture 4" descr="Image result for william marbury">
            <a:extLst>
              <a:ext uri="{FF2B5EF4-FFF2-40B4-BE49-F238E27FC236}">
                <a16:creationId xmlns:a16="http://schemas.microsoft.com/office/drawing/2014/main" id="{B5AB71D2-9B82-4595-9202-0E45684C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18" y="0"/>
            <a:ext cx="1570382" cy="20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1AA5DC9-4737-41D6-B820-E44CCBE6C948}"/>
              </a:ext>
            </a:extLst>
          </p:cNvPr>
          <p:cNvSpPr/>
          <p:nvPr/>
        </p:nvSpPr>
        <p:spPr>
          <a:xfrm>
            <a:off x="5406887" y="3710609"/>
            <a:ext cx="2146852" cy="980661"/>
          </a:xfrm>
          <a:prstGeom prst="wedgeRectCallout">
            <a:avLst>
              <a:gd name="adj1" fmla="val -217139"/>
              <a:gd name="adj2" fmla="val 42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KEY CONCEPT: </a:t>
            </a:r>
            <a:r>
              <a:rPr lang="en-US" b="1" dirty="0"/>
              <a:t>JUDICIAL POWER EXPANDS!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02FB5-7536-43BF-9567-816F5523900F}"/>
              </a:ext>
            </a:extLst>
          </p:cNvPr>
          <p:cNvSpPr/>
          <p:nvPr/>
        </p:nvSpPr>
        <p:spPr>
          <a:xfrm>
            <a:off x="8030816" y="2491409"/>
            <a:ext cx="3869635" cy="391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bg1"/>
                </a:solidFill>
              </a:rPr>
              <a:t>Jefferson’s Response: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-Go after judges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-Samuel Chase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-Calls for impeachment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-High crimes and misdemeanors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-Not evident!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-Failed attempt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 and Power of Judiciary Further Established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55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9DD5-B614-412D-AE13-E807DE0D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440"/>
            <a:ext cx="10571998" cy="970450"/>
          </a:xfrm>
        </p:spPr>
        <p:txBody>
          <a:bodyPr/>
          <a:lstStyle/>
          <a:p>
            <a:r>
              <a:rPr lang="en-US" dirty="0"/>
              <a:t>Jefferson and Foreign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B95E-237D-4FAE-8239-E9E5D025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4" y="2328304"/>
            <a:ext cx="10554574" cy="4635713"/>
          </a:xfrm>
        </p:spPr>
        <p:txBody>
          <a:bodyPr>
            <a:normAutofit/>
          </a:bodyPr>
          <a:lstStyle/>
          <a:p>
            <a:r>
              <a:rPr lang="en-US" sz="2000" dirty="0"/>
              <a:t>Wants to reduce size of military and navy</a:t>
            </a:r>
          </a:p>
          <a:p>
            <a:pPr lvl="1"/>
            <a:r>
              <a:rPr lang="en-US" sz="1800" dirty="0"/>
              <a:t>Pirates in North African Barbary States</a:t>
            </a:r>
          </a:p>
          <a:p>
            <a:pPr lvl="1"/>
            <a:r>
              <a:rPr lang="en-US" sz="1800" dirty="0"/>
              <a:t>Pay tribute, or continue to get mugged </a:t>
            </a:r>
          </a:p>
          <a:p>
            <a:endParaRPr lang="en-US" sz="2000" dirty="0"/>
          </a:p>
          <a:p>
            <a:r>
              <a:rPr lang="en-US" sz="2000" dirty="0"/>
              <a:t>Fighting ensues—Jefferson answers the call</a:t>
            </a:r>
          </a:p>
          <a:p>
            <a:pPr lvl="1"/>
            <a:r>
              <a:rPr lang="en-US" sz="1800" dirty="0"/>
              <a:t>“Shores of Tripoli”</a:t>
            </a:r>
          </a:p>
          <a:p>
            <a:pPr lvl="1"/>
            <a:r>
              <a:rPr lang="en-US" sz="1800" dirty="0"/>
              <a:t>Four years of fighting</a:t>
            </a:r>
          </a:p>
          <a:p>
            <a:pPr lvl="1"/>
            <a:r>
              <a:rPr lang="en-US" sz="1800" dirty="0"/>
              <a:t>Americans negotiate treaty</a:t>
            </a:r>
          </a:p>
          <a:p>
            <a:pPr lvl="2"/>
            <a:r>
              <a:rPr lang="en-US" sz="1600" dirty="0"/>
              <a:t>60,000 for captured Americans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Jefferson encourages building of more ships</a:t>
            </a:r>
          </a:p>
        </p:txBody>
      </p:sp>
      <p:pic>
        <p:nvPicPr>
          <p:cNvPr id="9218" name="Picture 2" descr="Image result for tripolitan war">
            <a:extLst>
              <a:ext uri="{FF2B5EF4-FFF2-40B4-BE49-F238E27FC236}">
                <a16:creationId xmlns:a16="http://schemas.microsoft.com/office/drawing/2014/main" id="{DDF742D6-7952-4332-817D-A0E513E6E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41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E85A-16FD-4543-9F37-35E53BE0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3E776-290C-4CC2-A065-643E9D5E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85748"/>
          </a:xfrm>
        </p:spPr>
        <p:txBody>
          <a:bodyPr>
            <a:normAutofit/>
          </a:bodyPr>
          <a:lstStyle/>
          <a:p>
            <a:r>
              <a:rPr lang="en-US" dirty="0"/>
              <a:t>1800—Spain cedes trans-Mississippi / New Orleans to France</a:t>
            </a:r>
          </a:p>
          <a:p>
            <a:pPr lvl="1"/>
            <a:r>
              <a:rPr lang="en-US" dirty="0"/>
              <a:t>Spain no longer upholds Pickney’s Treaty –calls for revolt</a:t>
            </a:r>
          </a:p>
          <a:p>
            <a:endParaRPr lang="en-US" dirty="0"/>
          </a:p>
          <a:p>
            <a:r>
              <a:rPr lang="en-US" dirty="0"/>
              <a:t>1803: Jefferson sends James Monroe to Paris</a:t>
            </a:r>
          </a:p>
          <a:p>
            <a:pPr lvl="1"/>
            <a:r>
              <a:rPr lang="en-US" dirty="0"/>
              <a:t>The goal: buy New Orleans and land east for $10,000,000</a:t>
            </a:r>
          </a:p>
          <a:p>
            <a:pPr lvl="2"/>
            <a:r>
              <a:rPr lang="en-US" dirty="0"/>
              <a:t>If it fails—ally with England</a:t>
            </a:r>
          </a:p>
          <a:p>
            <a:endParaRPr lang="en-US" dirty="0"/>
          </a:p>
          <a:p>
            <a:r>
              <a:rPr lang="en-US" dirty="0"/>
              <a:t>Napoleon agrees to sell land—actual price of $15,000,000</a:t>
            </a:r>
          </a:p>
          <a:p>
            <a:pPr lvl="1"/>
            <a:r>
              <a:rPr lang="en-US" dirty="0"/>
              <a:t>Latin-American Revolutions</a:t>
            </a:r>
          </a:p>
          <a:p>
            <a:pPr lvl="1"/>
            <a:r>
              <a:rPr lang="en-US" dirty="0"/>
              <a:t>War with England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7E9FBD3-AA3E-4D21-ADC6-8D70AC79318A}"/>
              </a:ext>
            </a:extLst>
          </p:cNvPr>
          <p:cNvSpPr/>
          <p:nvPr/>
        </p:nvSpPr>
        <p:spPr>
          <a:xfrm>
            <a:off x="7421217" y="5817704"/>
            <a:ext cx="4174435" cy="742122"/>
          </a:xfrm>
          <a:prstGeom prst="wedgeRectCallout">
            <a:avLst>
              <a:gd name="adj1" fmla="val -46865"/>
              <a:gd name="adj2" fmla="val -103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goal was New Orleans—buy a wilderness for a city!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B939580-0C85-4C9F-85C1-E1C0B11885CD}"/>
              </a:ext>
            </a:extLst>
          </p:cNvPr>
          <p:cNvSpPr/>
          <p:nvPr/>
        </p:nvSpPr>
        <p:spPr>
          <a:xfrm>
            <a:off x="4174435" y="5817703"/>
            <a:ext cx="2451652" cy="927653"/>
          </a:xfrm>
          <a:prstGeom prst="wedgeRectCallout">
            <a:avLst>
              <a:gd name="adj1" fmla="val 79484"/>
              <a:gd name="adj2" fmla="val -92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Jefferson’s dilemma and proposed amendment</a:t>
            </a:r>
          </a:p>
        </p:txBody>
      </p:sp>
      <p:pic>
        <p:nvPicPr>
          <p:cNvPr id="10242" name="Picture 2" descr="Image result for louisiana purchase">
            <a:extLst>
              <a:ext uri="{FF2B5EF4-FFF2-40B4-BE49-F238E27FC236}">
                <a16:creationId xmlns:a16="http://schemas.microsoft.com/office/drawing/2014/main" id="{BF3A57ED-3BBE-496D-B457-24A501536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0"/>
            <a:ext cx="4174435" cy="28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95F62D9-AFAE-46FF-BCEF-CD6A0C8F29F3}"/>
              </a:ext>
            </a:extLst>
          </p:cNvPr>
          <p:cNvSpPr/>
          <p:nvPr/>
        </p:nvSpPr>
        <p:spPr>
          <a:xfrm>
            <a:off x="8966947" y="3883308"/>
            <a:ext cx="2242538" cy="1129747"/>
          </a:xfrm>
          <a:prstGeom prst="wedgeRectCallout">
            <a:avLst>
              <a:gd name="adj1" fmla="val -22606"/>
              <a:gd name="adj2" fmla="val -13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828,000 </a:t>
            </a:r>
            <a:r>
              <a:rPr lang="en-US" dirty="0" err="1">
                <a:solidFill>
                  <a:schemeClr val="bg1"/>
                </a:solidFill>
              </a:rPr>
              <a:t>sq</a:t>
            </a:r>
            <a:r>
              <a:rPr lang="en-US" dirty="0">
                <a:solidFill>
                  <a:schemeClr val="bg1"/>
                </a:solidFill>
              </a:rPr>
              <a:t> miles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Three cents / acre</a:t>
            </a:r>
          </a:p>
        </p:txBody>
      </p:sp>
    </p:spTree>
    <p:extLst>
      <p:ext uri="{BB962C8B-B14F-4D97-AF65-F5344CB8AC3E}">
        <p14:creationId xmlns:p14="http://schemas.microsoft.com/office/powerpoint/2010/main" val="3192223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E67E-B9BA-491C-8844-FFD80E64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22F6E-4C69-4965-BDE4-39D2373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Doubles size of United States</a:t>
            </a:r>
          </a:p>
          <a:p>
            <a:r>
              <a:rPr lang="en-US" sz="2400" dirty="0"/>
              <a:t>Promotes Jefferson’s agrarian push</a:t>
            </a:r>
          </a:p>
          <a:p>
            <a:pPr lvl="1"/>
            <a:r>
              <a:rPr lang="en-US" sz="2000" dirty="0"/>
              <a:t>Native Americans? Slavery?</a:t>
            </a:r>
          </a:p>
          <a:p>
            <a:r>
              <a:rPr lang="en-US" sz="2400" dirty="0"/>
              <a:t>Cut off from world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Lewis and Clark—Corps of Discovery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Two-plus year journey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Trek across the country (Sacajawea)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Come back with sights / stories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Zebulon Pike </a:t>
            </a:r>
          </a:p>
        </p:txBody>
      </p:sp>
      <p:pic>
        <p:nvPicPr>
          <p:cNvPr id="11266" name="Picture 2" descr="Image result for lewis and clark">
            <a:extLst>
              <a:ext uri="{FF2B5EF4-FFF2-40B4-BE49-F238E27FC236}">
                <a16:creationId xmlns:a16="http://schemas.microsoft.com/office/drawing/2014/main" id="{B2A79E6E-66EC-4212-B2A1-EDCFAB0F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40" y="0"/>
            <a:ext cx="3828659" cy="22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zebulon pike">
            <a:extLst>
              <a:ext uri="{FF2B5EF4-FFF2-40B4-BE49-F238E27FC236}">
                <a16:creationId xmlns:a16="http://schemas.microsoft.com/office/drawing/2014/main" id="{1170F1A6-1C48-45E9-B888-28C8FD51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40" y="2221013"/>
            <a:ext cx="1867337" cy="18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pikes peak">
            <a:extLst>
              <a:ext uri="{FF2B5EF4-FFF2-40B4-BE49-F238E27FC236}">
                <a16:creationId xmlns:a16="http://schemas.microsoft.com/office/drawing/2014/main" id="{E905BF95-9156-4367-8151-5F9CDF8A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7" y="2232992"/>
            <a:ext cx="1961322" cy="18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louisiana purchase">
            <a:extLst>
              <a:ext uri="{FF2B5EF4-FFF2-40B4-BE49-F238E27FC236}">
                <a16:creationId xmlns:a16="http://schemas.microsoft.com/office/drawing/2014/main" id="{8C16E50C-6221-4D2A-B93D-BE1CFB8C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4" y="4036053"/>
            <a:ext cx="4174435" cy="28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92309FF-6CED-4D73-99B3-922EBFACD7DF}"/>
              </a:ext>
            </a:extLst>
          </p:cNvPr>
          <p:cNvSpPr/>
          <p:nvPr/>
        </p:nvSpPr>
        <p:spPr>
          <a:xfrm>
            <a:off x="7805530" y="4036053"/>
            <a:ext cx="1338470" cy="8514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2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CE14-E3B8-403C-9DA7-7CF485FA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Aaron Burr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60855-23F5-4C72-9A77-837FDADA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sz="2000" dirty="0"/>
              <a:t>VEEP during Jefferson’s first term; dropped during 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</a:p>
          <a:p>
            <a:r>
              <a:rPr lang="en-US" sz="2000" dirty="0"/>
              <a:t>Plots to secede NE and NY from the Union</a:t>
            </a:r>
          </a:p>
          <a:p>
            <a:pPr lvl="1"/>
            <a:r>
              <a:rPr lang="en-US" sz="1800" dirty="0"/>
              <a:t>Hamilton uncovers and exposes the plan</a:t>
            </a:r>
          </a:p>
          <a:p>
            <a:pPr lvl="1"/>
            <a:r>
              <a:rPr lang="en-US" sz="1800" dirty="0"/>
              <a:t>Duel set between the two</a:t>
            </a:r>
          </a:p>
          <a:p>
            <a:pPr lvl="2"/>
            <a:r>
              <a:rPr lang="en-US" sz="1600" dirty="0"/>
              <a:t>Hamilton refuses to fire—dies. </a:t>
            </a:r>
          </a:p>
          <a:p>
            <a:pPr marL="914400" lvl="2" indent="0">
              <a:buNone/>
            </a:pPr>
            <a:endParaRPr lang="en-US" sz="1600" dirty="0"/>
          </a:p>
          <a:p>
            <a:r>
              <a:rPr lang="en-US" sz="2000" dirty="0"/>
              <a:t>Burr sets up more plots—failed attempts</a:t>
            </a:r>
          </a:p>
          <a:p>
            <a:pPr lvl="1"/>
            <a:r>
              <a:rPr lang="en-US" sz="1800" dirty="0"/>
              <a:t>Arrested, put on trial for treason</a:t>
            </a:r>
          </a:p>
          <a:p>
            <a:pPr lvl="1"/>
            <a:r>
              <a:rPr lang="en-US" sz="1800" dirty="0"/>
              <a:t>SCOTUS—Marshall</a:t>
            </a:r>
          </a:p>
          <a:p>
            <a:pPr lvl="2"/>
            <a:r>
              <a:rPr lang="en-US" sz="1600" dirty="0"/>
              <a:t>Must prove treason, not just intentions</a:t>
            </a:r>
          </a:p>
          <a:p>
            <a:pPr lvl="2"/>
            <a:r>
              <a:rPr lang="en-US" sz="1600" dirty="0"/>
              <a:t>Burr acquitted, fled to Europe </a:t>
            </a:r>
          </a:p>
        </p:txBody>
      </p:sp>
      <p:pic>
        <p:nvPicPr>
          <p:cNvPr id="12290" name="Picture 2" descr="Image result for hamilton burr duel">
            <a:extLst>
              <a:ext uri="{FF2B5EF4-FFF2-40B4-BE49-F238E27FC236}">
                <a16:creationId xmlns:a16="http://schemas.microsoft.com/office/drawing/2014/main" id="{F6B4DE2C-AEC5-432C-9E02-3D714B596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r="5123" b="4306"/>
          <a:stretch/>
        </p:blipFill>
        <p:spPr bwMode="auto">
          <a:xfrm>
            <a:off x="6677985" y="2862471"/>
            <a:ext cx="5514015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08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2523-6534-4745-962F-B78871B5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Re-elected, 1804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D4AF5-99EC-4266-98EF-4EF8199F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52" y="2024884"/>
            <a:ext cx="10554574" cy="4833116"/>
          </a:xfrm>
        </p:spPr>
        <p:txBody>
          <a:bodyPr>
            <a:normAutofit/>
          </a:bodyPr>
          <a:lstStyle/>
          <a:p>
            <a:r>
              <a:rPr lang="en-US" sz="2400" dirty="0"/>
              <a:t>Overwhelmingly re-elected</a:t>
            </a:r>
          </a:p>
          <a:p>
            <a:pPr lvl="1"/>
            <a:r>
              <a:rPr lang="en-US" sz="2000" dirty="0"/>
              <a:t>Second term not as good as first (typical)</a:t>
            </a:r>
          </a:p>
          <a:p>
            <a:pPr lvl="1"/>
            <a:endParaRPr lang="en-US" sz="2000" dirty="0"/>
          </a:p>
          <a:p>
            <a:r>
              <a:rPr lang="en-US" sz="2400" dirty="0"/>
              <a:t>War raging with France and England</a:t>
            </a:r>
          </a:p>
          <a:p>
            <a:pPr lvl="1"/>
            <a:r>
              <a:rPr lang="en-US" sz="2000" dirty="0"/>
              <a:t>USA caught in the middle—trade</a:t>
            </a:r>
          </a:p>
          <a:p>
            <a:pPr lvl="2"/>
            <a:r>
              <a:rPr lang="en-US" sz="1800" dirty="0"/>
              <a:t>Both countries cut off each other’s ports to foreign trade</a:t>
            </a:r>
          </a:p>
          <a:p>
            <a:pPr lvl="1"/>
            <a:r>
              <a:rPr lang="en-US" sz="2000" dirty="0"/>
              <a:t>US seamen forced into impressment by British</a:t>
            </a:r>
          </a:p>
          <a:p>
            <a:pPr lvl="1"/>
            <a:r>
              <a:rPr lang="en-US" sz="2000" i="1" dirty="0"/>
              <a:t>Chesapeake</a:t>
            </a:r>
            <a:r>
              <a:rPr lang="en-US" sz="2000" dirty="0"/>
              <a:t> Affair</a:t>
            </a:r>
          </a:p>
          <a:p>
            <a:pPr lvl="2"/>
            <a:r>
              <a:rPr lang="en-US" sz="1800" dirty="0"/>
              <a:t>British frigate overhauls US frigate; demands surrender of deserters</a:t>
            </a:r>
          </a:p>
          <a:p>
            <a:pPr lvl="2"/>
            <a:r>
              <a:rPr lang="en-US" sz="1800" dirty="0"/>
              <a:t>Three Americans killed </a:t>
            </a:r>
          </a:p>
          <a:p>
            <a:pPr lvl="2"/>
            <a:r>
              <a:rPr lang="en-US" sz="1800" dirty="0"/>
              <a:t>Calls for war—Jefferson declines</a:t>
            </a:r>
          </a:p>
        </p:txBody>
      </p:sp>
      <p:pic>
        <p:nvPicPr>
          <p:cNvPr id="13314" name="Picture 2" descr="Image result for 1804 election">
            <a:extLst>
              <a:ext uri="{FF2B5EF4-FFF2-40B4-BE49-F238E27FC236}">
                <a16:creationId xmlns:a16="http://schemas.microsoft.com/office/drawing/2014/main" id="{08E70165-ECF8-4125-9163-F1818CD3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34" y="0"/>
            <a:ext cx="4200142" cy="30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chesapeake affair">
            <a:extLst>
              <a:ext uri="{FF2B5EF4-FFF2-40B4-BE49-F238E27FC236}">
                <a16:creationId xmlns:a16="http://schemas.microsoft.com/office/drawing/2014/main" id="{5F039258-2760-4DF8-91AF-2B9600708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/>
        </p:blipFill>
        <p:spPr bwMode="auto">
          <a:xfrm>
            <a:off x="8657811" y="3074504"/>
            <a:ext cx="3534189" cy="25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9B550-BE9F-4D36-8D51-0B7E92C882EB}"/>
              </a:ext>
            </a:extLst>
          </p:cNvPr>
          <p:cNvSpPr/>
          <p:nvPr/>
        </p:nvSpPr>
        <p:spPr>
          <a:xfrm rot="1289126">
            <a:off x="6647620" y="2781780"/>
            <a:ext cx="2213114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US Neutrality is Tested!</a:t>
            </a:r>
          </a:p>
        </p:txBody>
      </p:sp>
    </p:spTree>
    <p:extLst>
      <p:ext uri="{BB962C8B-B14F-4D97-AF65-F5344CB8AC3E}">
        <p14:creationId xmlns:p14="http://schemas.microsoft.com/office/powerpoint/2010/main" val="102729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8201-6B02-4367-A855-00EF85E7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632"/>
            <a:ext cx="10571998" cy="970450"/>
          </a:xfrm>
        </p:spPr>
        <p:txBody>
          <a:bodyPr/>
          <a:lstStyle/>
          <a:p>
            <a:r>
              <a:rPr lang="en-US" dirty="0"/>
              <a:t>The Embargo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8CCA-C2D1-4E21-B40A-B37029BB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dirty="0"/>
              <a:t>Instead of war—cut off trade</a:t>
            </a:r>
          </a:p>
          <a:p>
            <a:r>
              <a:rPr lang="en-US" dirty="0"/>
              <a:t>Europe relies on raw materials, food from US</a:t>
            </a:r>
          </a:p>
          <a:p>
            <a:r>
              <a:rPr lang="en-US" b="1" dirty="0"/>
              <a:t>Embargo Act of 1807</a:t>
            </a:r>
            <a:endParaRPr lang="en-US" dirty="0"/>
          </a:p>
          <a:p>
            <a:pPr lvl="1"/>
            <a:r>
              <a:rPr lang="en-US" dirty="0"/>
              <a:t>Forbade exports of all goods from the USA</a:t>
            </a:r>
          </a:p>
          <a:p>
            <a:pPr lvl="1"/>
            <a:r>
              <a:rPr lang="en-US" dirty="0"/>
              <a:t>Neutrality enforced</a:t>
            </a:r>
          </a:p>
          <a:p>
            <a:endParaRPr lang="en-US" dirty="0"/>
          </a:p>
          <a:p>
            <a:r>
              <a:rPr lang="en-US" dirty="0"/>
              <a:t>Backfires—plenty of wealth in England and France</a:t>
            </a:r>
          </a:p>
          <a:p>
            <a:pPr lvl="1"/>
            <a:r>
              <a:rPr lang="en-US" dirty="0"/>
              <a:t>Cuts of trade with ourselves—creates more economic problems</a:t>
            </a:r>
          </a:p>
          <a:p>
            <a:pPr lvl="2"/>
            <a:r>
              <a:rPr lang="en-US" dirty="0"/>
              <a:t>Especially the poor (cotton, grain, tobacco, etc.)</a:t>
            </a:r>
          </a:p>
          <a:p>
            <a:r>
              <a:rPr lang="en-US" dirty="0"/>
              <a:t>Smuggling with Canada</a:t>
            </a:r>
          </a:p>
        </p:txBody>
      </p:sp>
      <p:pic>
        <p:nvPicPr>
          <p:cNvPr id="14338" name="Picture 2" descr="Image result for embargo act">
            <a:extLst>
              <a:ext uri="{FF2B5EF4-FFF2-40B4-BE49-F238E27FC236}">
                <a16:creationId xmlns:a16="http://schemas.microsoft.com/office/drawing/2014/main" id="{910903F2-0ACA-483F-A313-8D4C632A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57" y="0"/>
            <a:ext cx="4729552" cy="26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FC30C3-77E9-4935-B8BE-4F51497AA4E4}"/>
              </a:ext>
            </a:extLst>
          </p:cNvPr>
          <p:cNvSpPr/>
          <p:nvPr/>
        </p:nvSpPr>
        <p:spPr>
          <a:xfrm rot="20790149">
            <a:off x="8488029" y="4313427"/>
            <a:ext cx="3095448" cy="2360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Public Outcry leads to the Non-Intercourse Act—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Re-opens trade with all nations, except France and England—</a:t>
            </a:r>
            <a:r>
              <a:rPr lang="en-US" b="1" dirty="0">
                <a:solidFill>
                  <a:schemeClr val="bg1"/>
                </a:solidFill>
              </a:rPr>
              <a:t>helps fuel Industrial Revolution in America!*</a:t>
            </a:r>
          </a:p>
        </p:txBody>
      </p:sp>
      <p:pic>
        <p:nvPicPr>
          <p:cNvPr id="14340" name="Picture 4" descr="Image result for foreign trade 1800 1812">
            <a:extLst>
              <a:ext uri="{FF2B5EF4-FFF2-40B4-BE49-F238E27FC236}">
                <a16:creationId xmlns:a16="http://schemas.microsoft.com/office/drawing/2014/main" id="{0FB03F5A-8137-41A4-8AD7-0C8C9E30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73" y="1647917"/>
            <a:ext cx="4729552" cy="26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82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06A7-7514-4E26-80D9-2EAE2D0C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4A67-87AC-4542-9289-219F3E88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2287"/>
            <a:ext cx="12192000" cy="4456809"/>
          </a:xfrm>
        </p:spPr>
        <p:txBody>
          <a:bodyPr>
            <a:normAutofit/>
          </a:bodyPr>
          <a:lstStyle/>
          <a:p>
            <a:r>
              <a:rPr lang="en-US" sz="2000" dirty="0"/>
              <a:t>Jefferson out after two terms, James Madison in</a:t>
            </a:r>
          </a:p>
          <a:p>
            <a:r>
              <a:rPr lang="en-US" sz="2000" dirty="0"/>
              <a:t>Weaker president than Jefferson—at mercy of Congress</a:t>
            </a:r>
          </a:p>
          <a:p>
            <a:endParaRPr lang="en-US" sz="2000" dirty="0"/>
          </a:p>
          <a:p>
            <a:r>
              <a:rPr lang="en-US" sz="2000" dirty="0"/>
              <a:t>Congress passes Macon’s Bill No. 2</a:t>
            </a:r>
          </a:p>
          <a:p>
            <a:pPr lvl="1"/>
            <a:r>
              <a:rPr lang="en-US" sz="1800" dirty="0"/>
              <a:t>Embargo dismantled</a:t>
            </a:r>
          </a:p>
          <a:p>
            <a:pPr lvl="1"/>
            <a:r>
              <a:rPr lang="en-US" sz="1800" dirty="0"/>
              <a:t>Open up trade with Britain OR France; close off trade with the other </a:t>
            </a:r>
            <a:r>
              <a:rPr lang="en-US" sz="1800" b="1" u="sng" dirty="0">
                <a:solidFill>
                  <a:srgbClr val="FFFF00"/>
                </a:solidFill>
              </a:rPr>
              <a:t>[RESPECT OUR NEUTRALITY]</a:t>
            </a:r>
          </a:p>
          <a:p>
            <a:pPr lvl="1"/>
            <a:r>
              <a:rPr lang="en-US" sz="1800" dirty="0"/>
              <a:t>Napoleon agrees to it—political and economic</a:t>
            </a:r>
          </a:p>
          <a:p>
            <a:pPr lvl="1"/>
            <a:r>
              <a:rPr lang="en-US" sz="1800" dirty="0"/>
              <a:t>Also fails—also cuts off trade with England</a:t>
            </a:r>
          </a:p>
          <a:p>
            <a:pPr lvl="2"/>
            <a:r>
              <a:rPr lang="en-US" sz="1600" dirty="0"/>
              <a:t>War?</a:t>
            </a:r>
          </a:p>
        </p:txBody>
      </p:sp>
      <p:pic>
        <p:nvPicPr>
          <p:cNvPr id="15362" name="Picture 2" descr="Image result for james madison">
            <a:extLst>
              <a:ext uri="{FF2B5EF4-FFF2-40B4-BE49-F238E27FC236}">
                <a16:creationId xmlns:a16="http://schemas.microsoft.com/office/drawing/2014/main" id="{8FF37788-044A-4D2B-AE3A-B81D2F39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15" y="0"/>
            <a:ext cx="20955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britain and france divide up the world">
            <a:extLst>
              <a:ext uri="{FF2B5EF4-FFF2-40B4-BE49-F238E27FC236}">
                <a16:creationId xmlns:a16="http://schemas.microsoft.com/office/drawing/2014/main" id="{B510196D-6C9A-48A5-8EDE-92C27F0F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48" y="862633"/>
            <a:ext cx="4227959" cy="33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22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EF2F-9156-47BF-8BEA-410FF729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Hawks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5D629-61A8-4508-874E-EB8F3399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22" y="2341557"/>
            <a:ext cx="10554574" cy="46357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Advocate ware against England (and Natives)</a:t>
            </a:r>
          </a:p>
          <a:p>
            <a:endParaRPr lang="en-US" sz="2400" dirty="0"/>
          </a:p>
          <a:p>
            <a:r>
              <a:rPr lang="en-US" sz="2400" dirty="0"/>
              <a:t>Natives fight back</a:t>
            </a:r>
            <a:r>
              <a:rPr lang="en-US" sz="2400" dirty="0">
                <a:sym typeface="Wingdings" panose="05000000000000000000" pitchFamily="2" charset="2"/>
              </a:rPr>
              <a:t> Tecumseh and Tenskwatawa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Build confederacy of tribes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Never cede land; give up trade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William Henry Harrison (governor of Indiana Territory)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Gathers army; goes to Tecumseh’s headquarters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Battle of Tippecanoe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Defeat of Natives</a:t>
            </a:r>
          </a:p>
          <a:p>
            <a:pPr lvl="1"/>
            <a:endParaRPr lang="en-US" sz="2000" dirty="0"/>
          </a:p>
        </p:txBody>
      </p:sp>
      <p:pic>
        <p:nvPicPr>
          <p:cNvPr id="16386" name="Picture 2" descr="Image result for tippecanoe">
            <a:extLst>
              <a:ext uri="{FF2B5EF4-FFF2-40B4-BE49-F238E27FC236}">
                <a16:creationId xmlns:a16="http://schemas.microsoft.com/office/drawing/2014/main" id="{B09E9C63-1E87-481B-9AC9-1EA1C9F2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54" y="0"/>
            <a:ext cx="4029475" cy="29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tecumseh">
            <a:extLst>
              <a:ext uri="{FF2B5EF4-FFF2-40B4-BE49-F238E27FC236}">
                <a16:creationId xmlns:a16="http://schemas.microsoft.com/office/drawing/2014/main" id="{160A3B3C-5500-4A51-8718-6D6F1A42A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814431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william henry harrison">
            <a:extLst>
              <a:ext uri="{FF2B5EF4-FFF2-40B4-BE49-F238E27FC236}">
                <a16:creationId xmlns:a16="http://schemas.microsoft.com/office/drawing/2014/main" id="{CFE7F59D-6B95-4699-A523-0CB1E308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815" y="4035727"/>
            <a:ext cx="2095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09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E30A-C160-4495-8B07-6811A528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of 1812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BFDB8-0952-4482-B8F9-557076B0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12" y="2195783"/>
            <a:ext cx="10554574" cy="4456809"/>
          </a:xfrm>
        </p:spPr>
        <p:txBody>
          <a:bodyPr>
            <a:normAutofit/>
          </a:bodyPr>
          <a:lstStyle/>
          <a:p>
            <a:r>
              <a:rPr lang="en-US" dirty="0"/>
              <a:t>War Hawks—also focused on England </a:t>
            </a:r>
            <a:r>
              <a:rPr lang="en-US" b="1" dirty="0">
                <a:solidFill>
                  <a:srgbClr val="FFFF00"/>
                </a:solidFill>
              </a:rPr>
              <a:t>[RESPECT OUR NEUTRALITY]</a:t>
            </a:r>
          </a:p>
          <a:p>
            <a:pPr lvl="1"/>
            <a:r>
              <a:rPr lang="en-US" dirty="0"/>
              <a:t>England arming Natives against US</a:t>
            </a:r>
          </a:p>
          <a:p>
            <a:pPr lvl="1"/>
            <a:r>
              <a:rPr lang="en-US" dirty="0"/>
              <a:t>Want Canada as part of US</a:t>
            </a:r>
          </a:p>
          <a:p>
            <a:endParaRPr lang="en-US" dirty="0"/>
          </a:p>
          <a:p>
            <a:r>
              <a:rPr lang="en-US" dirty="0"/>
              <a:t>Fight to prove republicanism and democracy works!</a:t>
            </a:r>
          </a:p>
          <a:p>
            <a:pPr lvl="1"/>
            <a:r>
              <a:rPr lang="en-US" dirty="0"/>
              <a:t>If not, you’re discredited </a:t>
            </a:r>
          </a:p>
          <a:p>
            <a:endParaRPr lang="en-US" dirty="0"/>
          </a:p>
          <a:p>
            <a:r>
              <a:rPr lang="en-US" dirty="0"/>
              <a:t>Madison asks for a declaration of War on June 1, 1812</a:t>
            </a:r>
          </a:p>
          <a:p>
            <a:pPr lvl="1"/>
            <a:r>
              <a:rPr lang="en-US" dirty="0"/>
              <a:t>Congress obliges—close vote [sectional]</a:t>
            </a:r>
          </a:p>
          <a:p>
            <a:pPr lvl="2"/>
            <a:r>
              <a:rPr lang="en-US" dirty="0"/>
              <a:t>Federalists vs. Anti-Federalist</a:t>
            </a:r>
          </a:p>
          <a:p>
            <a:pPr lvl="2"/>
            <a:r>
              <a:rPr lang="en-US" dirty="0"/>
              <a:t>Pro-England vs. Anti-England</a:t>
            </a:r>
          </a:p>
        </p:txBody>
      </p:sp>
      <p:pic>
        <p:nvPicPr>
          <p:cNvPr id="17410" name="Picture 2" descr="Image result for the present state of our country political cartoon">
            <a:extLst>
              <a:ext uri="{FF2B5EF4-FFF2-40B4-BE49-F238E27FC236}">
                <a16:creationId xmlns:a16="http://schemas.microsoft.com/office/drawing/2014/main" id="{EA283062-BD5F-4200-94DD-DDF7466C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89" y="3127513"/>
            <a:ext cx="5041199" cy="37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01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001B-B81B-442C-8C6D-6AF70CBF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of 1800 and </a:t>
            </a:r>
            <a:br>
              <a:rPr lang="en-US" dirty="0"/>
            </a:br>
            <a:r>
              <a:rPr lang="en-US" dirty="0"/>
              <a:t>The “Whispering Campaign”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8B9E-9BCD-4339-92F0-59A376D29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8411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First election with political factions</a:t>
            </a:r>
          </a:p>
          <a:p>
            <a:endParaRPr lang="en-US" sz="2400" dirty="0"/>
          </a:p>
          <a:p>
            <a:r>
              <a:rPr lang="en-US" sz="2400" dirty="0"/>
              <a:t>Thomas Jefferson vs. John Adams</a:t>
            </a:r>
          </a:p>
          <a:p>
            <a:pPr lvl="1"/>
            <a:r>
              <a:rPr lang="en-US" sz="2000" dirty="0"/>
              <a:t>Agrarian vs. Industry</a:t>
            </a:r>
          </a:p>
          <a:p>
            <a:pPr lvl="1"/>
            <a:r>
              <a:rPr lang="en-US" sz="2000" dirty="0"/>
              <a:t>Small government vs. Big Government</a:t>
            </a:r>
          </a:p>
          <a:p>
            <a:pPr lvl="1"/>
            <a:r>
              <a:rPr lang="en-US" sz="2000" dirty="0"/>
              <a:t>Strict constitution view vs. Loose constitution view</a:t>
            </a:r>
          </a:p>
          <a:p>
            <a:pPr lvl="1"/>
            <a:r>
              <a:rPr lang="en-US" sz="2000" dirty="0"/>
              <a:t>The French problem; The Sedition problem; The illegitimate child problem; The atheist problem; etc.</a:t>
            </a:r>
          </a:p>
          <a:p>
            <a:endParaRPr lang="en-US" sz="2400" dirty="0"/>
          </a:p>
          <a:p>
            <a:r>
              <a:rPr lang="en-US" sz="2400" dirty="0"/>
              <a:t>The next decade sets the tone for what is to come politically</a:t>
            </a:r>
          </a:p>
          <a:p>
            <a:pPr lvl="1"/>
            <a:r>
              <a:rPr lang="en-US" sz="2000" dirty="0"/>
              <a:t>Easy to say, harder to do</a:t>
            </a:r>
          </a:p>
          <a:p>
            <a:endParaRPr lang="en-US" sz="2400" dirty="0"/>
          </a:p>
        </p:txBody>
      </p:sp>
      <p:pic>
        <p:nvPicPr>
          <p:cNvPr id="1026" name="Picture 2" descr="Image result for john adams vs thomas jefferson">
            <a:extLst>
              <a:ext uri="{FF2B5EF4-FFF2-40B4-BE49-F238E27FC236}">
                <a16:creationId xmlns:a16="http://schemas.microsoft.com/office/drawing/2014/main" id="{C6036E3A-EA05-42C1-8760-1FEB9D24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924">
            <a:off x="7793854" y="1357536"/>
            <a:ext cx="3947571" cy="281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71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32DB-CBAE-468A-850D-7B2ABC88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Due October 30!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A35-0EA6-49DE-8A7B-A106559AA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577F4-7C24-42EA-A765-AAD2B6FA4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2" t="15443" r="19674" b="6499"/>
          <a:stretch/>
        </p:blipFill>
        <p:spPr>
          <a:xfrm>
            <a:off x="810000" y="1791278"/>
            <a:ext cx="4797287" cy="3528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32A5A-64E6-4CF0-A218-01F7C9CC6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8" t="18104" r="21196" b="12639"/>
          <a:stretch/>
        </p:blipFill>
        <p:spPr>
          <a:xfrm>
            <a:off x="5886888" y="3227849"/>
            <a:ext cx="5102085" cy="34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2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57F0-EA38-49C9-AFC7-D7ABA91C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“Whispering Campaign”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04A72-CCAF-403A-BAA0-1E5A9C535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washington and jefferson compared 1807">
            <a:extLst>
              <a:ext uri="{FF2B5EF4-FFF2-40B4-BE49-F238E27FC236}">
                <a16:creationId xmlns:a16="http://schemas.microsoft.com/office/drawing/2014/main" id="{6C74D055-3986-433E-AD83-209F7E507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2367" r="8039" b="652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A9247E-976E-46A8-9F49-F12EC940F289}"/>
              </a:ext>
            </a:extLst>
          </p:cNvPr>
          <p:cNvSpPr/>
          <p:nvPr/>
        </p:nvSpPr>
        <p:spPr>
          <a:xfrm>
            <a:off x="6888" y="75872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1807</a:t>
            </a:r>
          </a:p>
        </p:txBody>
      </p:sp>
    </p:spTree>
    <p:extLst>
      <p:ext uri="{BB962C8B-B14F-4D97-AF65-F5344CB8AC3E}">
        <p14:creationId xmlns:p14="http://schemas.microsoft.com/office/powerpoint/2010/main" val="690729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A7A9-FB6D-4AC6-B07B-925F4CC5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B3485-C92C-4BB7-ADA1-66E3EE7BC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philosophic cock">
            <a:extLst>
              <a:ext uri="{FF2B5EF4-FFF2-40B4-BE49-F238E27FC236}">
                <a16:creationId xmlns:a16="http://schemas.microsoft.com/office/drawing/2014/main" id="{0CDC569D-3C9B-46D3-99AD-4101598EB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b="1690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D0D2E2-B3E2-466B-B45B-319C50E033CD}"/>
              </a:ext>
            </a:extLst>
          </p:cNvPr>
          <p:cNvSpPr/>
          <p:nvPr/>
        </p:nvSpPr>
        <p:spPr>
          <a:xfrm>
            <a:off x="205668" y="75872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1804</a:t>
            </a:r>
          </a:p>
        </p:txBody>
      </p:sp>
    </p:spTree>
    <p:extLst>
      <p:ext uri="{BB962C8B-B14F-4D97-AF65-F5344CB8AC3E}">
        <p14:creationId xmlns:p14="http://schemas.microsoft.com/office/powerpoint/2010/main" val="82689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2241-8438-49E6-A60E-18F5552B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Revolution of 1800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22F0-CBCB-4E18-9386-FABB45E71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87" y="2133600"/>
            <a:ext cx="10554574" cy="4856922"/>
          </a:xfrm>
        </p:spPr>
        <p:txBody>
          <a:bodyPr>
            <a:normAutofit/>
          </a:bodyPr>
          <a:lstStyle/>
          <a:p>
            <a:r>
              <a:rPr lang="en-US" sz="2000" dirty="0"/>
              <a:t>Jefferson wins the majority of electoral votes (73-65)</a:t>
            </a:r>
          </a:p>
          <a:p>
            <a:pPr lvl="1"/>
            <a:r>
              <a:rPr lang="en-US" sz="2000" dirty="0"/>
              <a:t>Federalists also lose the legislative branch</a:t>
            </a:r>
          </a:p>
          <a:p>
            <a:pPr lvl="1"/>
            <a:r>
              <a:rPr lang="en-US" sz="1800" dirty="0"/>
              <a:t>Wins primarily southern states, plus NY</a:t>
            </a:r>
          </a:p>
          <a:p>
            <a:r>
              <a:rPr lang="en-US" sz="2000" dirty="0"/>
              <a:t>Factors that led to his win:</a:t>
            </a:r>
          </a:p>
          <a:p>
            <a:pPr lvl="1"/>
            <a:r>
              <a:rPr lang="en-US" sz="1800" dirty="0"/>
              <a:t>Universal white manhood suffrage</a:t>
            </a:r>
          </a:p>
          <a:p>
            <a:pPr lvl="1"/>
            <a:r>
              <a:rPr lang="en-US" sz="1800" dirty="0"/>
              <a:t>3/5 Compromise</a:t>
            </a:r>
          </a:p>
          <a:p>
            <a:endParaRPr lang="en-US" sz="2000" dirty="0"/>
          </a:p>
          <a:p>
            <a:r>
              <a:rPr lang="en-US" sz="2000" dirty="0"/>
              <a:t>The Problem:</a:t>
            </a:r>
          </a:p>
          <a:p>
            <a:pPr lvl="1"/>
            <a:r>
              <a:rPr lang="en-US" sz="1800" dirty="0"/>
              <a:t>Aaron Burr also runs for president</a:t>
            </a:r>
          </a:p>
          <a:p>
            <a:pPr lvl="1"/>
            <a:r>
              <a:rPr lang="en-US" sz="1800" dirty="0"/>
              <a:t>Also wins 73 electoral votes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27306A7-2956-4D4F-9E0E-C0E759B6A135}"/>
              </a:ext>
            </a:extLst>
          </p:cNvPr>
          <p:cNvSpPr/>
          <p:nvPr/>
        </p:nvSpPr>
        <p:spPr>
          <a:xfrm>
            <a:off x="5632175" y="4293704"/>
            <a:ext cx="2120348" cy="1338470"/>
          </a:xfrm>
          <a:prstGeom prst="wedgeEllipseCallout">
            <a:avLst>
              <a:gd name="adj1" fmla="val -167807"/>
              <a:gd name="adj2" fmla="val -28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Heavily Criticized By The North!</a:t>
            </a:r>
          </a:p>
        </p:txBody>
      </p:sp>
      <p:pic>
        <p:nvPicPr>
          <p:cNvPr id="4098" name="Picture 2" descr="Image result for election of 1800 burr">
            <a:extLst>
              <a:ext uri="{FF2B5EF4-FFF2-40B4-BE49-F238E27FC236}">
                <a16:creationId xmlns:a16="http://schemas.microsoft.com/office/drawing/2014/main" id="{461561D7-9C93-4DAC-ADC1-A7CD2FC3C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14" y="-17911"/>
            <a:ext cx="3607686" cy="43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election of 1800 burr">
            <a:extLst>
              <a:ext uri="{FF2B5EF4-FFF2-40B4-BE49-F238E27FC236}">
                <a16:creationId xmlns:a16="http://schemas.microsoft.com/office/drawing/2014/main" id="{1E9C31B3-E56F-4F4E-824B-DA98CB9B47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Related image">
            <a:extLst>
              <a:ext uri="{FF2B5EF4-FFF2-40B4-BE49-F238E27FC236}">
                <a16:creationId xmlns:a16="http://schemas.microsoft.com/office/drawing/2014/main" id="{D11C2B7C-F21C-47C3-9E00-A50C2AF8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14" y="4285110"/>
            <a:ext cx="3607686" cy="25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22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EAE3-2AD0-43EE-805F-19405437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6116A-CC10-49EA-9B0E-A03265A1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054087"/>
            <a:ext cx="11174503" cy="4843670"/>
          </a:xfrm>
        </p:spPr>
        <p:txBody>
          <a:bodyPr>
            <a:normAutofit/>
          </a:bodyPr>
          <a:lstStyle/>
          <a:p>
            <a:r>
              <a:rPr lang="en-US" sz="2000" dirty="0"/>
              <a:t>Look to the Constitution! (</a:t>
            </a:r>
            <a:r>
              <a:rPr lang="en-US" sz="1800" dirty="0"/>
              <a:t>Article II, Section 1)</a:t>
            </a:r>
          </a:p>
          <a:p>
            <a:pPr lvl="1"/>
            <a:r>
              <a:rPr lang="en-US" sz="1800" dirty="0"/>
              <a:t>The House of Representatives </a:t>
            </a:r>
          </a:p>
          <a:p>
            <a:pPr lvl="1"/>
            <a:r>
              <a:rPr lang="en-US" sz="1800" dirty="0"/>
              <a:t>Decided by no-vote “lame duck” federalists in the House</a:t>
            </a:r>
          </a:p>
          <a:p>
            <a:endParaRPr lang="en-US" sz="2000" dirty="0"/>
          </a:p>
          <a:p>
            <a:r>
              <a:rPr lang="en-US" sz="2000" dirty="0"/>
              <a:t>Jefferson’s “Revolution”</a:t>
            </a:r>
            <a:endParaRPr lang="en-US" sz="1800" dirty="0"/>
          </a:p>
          <a:p>
            <a:pPr lvl="1"/>
            <a:r>
              <a:rPr lang="en-US" sz="1800" dirty="0"/>
              <a:t>Restore republican ideals</a:t>
            </a:r>
          </a:p>
          <a:p>
            <a:pPr lvl="1"/>
            <a:r>
              <a:rPr lang="en-US" sz="1800" dirty="0"/>
              <a:t>Limit the growth of the federal government</a:t>
            </a:r>
          </a:p>
          <a:p>
            <a:pPr lvl="1"/>
            <a:r>
              <a:rPr lang="en-US" sz="1800" dirty="0"/>
              <a:t>“The will of the majority is in all cases to prevail”</a:t>
            </a:r>
          </a:p>
          <a:p>
            <a:pPr lvl="2"/>
            <a:r>
              <a:rPr lang="en-US" sz="1600" dirty="0"/>
              <a:t>“The minority posses their equal rights, which the law must protect”</a:t>
            </a:r>
          </a:p>
          <a:p>
            <a:endParaRPr lang="en-US" sz="2000" dirty="0"/>
          </a:p>
          <a:p>
            <a:r>
              <a:rPr lang="en-US" sz="2000" dirty="0"/>
              <a:t>Peaceful transfer of power between governments, to this day!</a:t>
            </a:r>
          </a:p>
        </p:txBody>
      </p:sp>
      <p:pic>
        <p:nvPicPr>
          <p:cNvPr id="5122" name="Picture 2" descr="Image result for jefferson inauguration">
            <a:extLst>
              <a:ext uri="{FF2B5EF4-FFF2-40B4-BE49-F238E27FC236}">
                <a16:creationId xmlns:a16="http://schemas.microsoft.com/office/drawing/2014/main" id="{A13802E8-8FAA-4402-9BD4-7E479AC1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3" y="0"/>
            <a:ext cx="4187687" cy="329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homas jefferson inauguration">
            <a:extLst>
              <a:ext uri="{FF2B5EF4-FFF2-40B4-BE49-F238E27FC236}">
                <a16:creationId xmlns:a16="http://schemas.microsoft.com/office/drawing/2014/main" id="{09F2F81D-2AF8-45DF-B5A2-4109D08B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3" y="3140766"/>
            <a:ext cx="4187687" cy="31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33720F2-9598-480B-907B-D1680613BE41}"/>
              </a:ext>
            </a:extLst>
          </p:cNvPr>
          <p:cNvSpPr/>
          <p:nvPr/>
        </p:nvSpPr>
        <p:spPr>
          <a:xfrm>
            <a:off x="3922642" y="238539"/>
            <a:ext cx="3829879" cy="1179099"/>
          </a:xfrm>
          <a:prstGeom prst="wedgeRectCallout">
            <a:avLst>
              <a:gd name="adj1" fmla="val 68782"/>
              <a:gd name="adj2" fmla="val 240080"/>
            </a:avLst>
          </a:prstGeom>
          <a:solidFill>
            <a:schemeClr val="bg2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Importance of</a:t>
            </a:r>
          </a:p>
          <a:p>
            <a:pPr algn="ctr"/>
            <a:r>
              <a:rPr lang="en-US" dirty="0"/>
              <a:t> Washington, DC;</a:t>
            </a:r>
          </a:p>
          <a:p>
            <a:pPr algn="ctr"/>
            <a:r>
              <a:rPr lang="en-US" dirty="0"/>
              <a:t>Jefferson, a man of the people</a:t>
            </a:r>
          </a:p>
        </p:txBody>
      </p:sp>
    </p:spTree>
    <p:extLst>
      <p:ext uri="{BB962C8B-B14F-4D97-AF65-F5344CB8AC3E}">
        <p14:creationId xmlns:p14="http://schemas.microsoft.com/office/powerpoint/2010/main" val="28103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C304-C16E-4118-85C2-0FB77861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Jefferson’s Personality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31A1-9A95-4EC0-955E-D7440051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sz="2400" dirty="0"/>
              <a:t>Two Jefferson’s</a:t>
            </a:r>
          </a:p>
          <a:p>
            <a:pPr lvl="1"/>
            <a:r>
              <a:rPr lang="en-US" sz="2000" dirty="0"/>
              <a:t>The theorizer, and the President</a:t>
            </a:r>
          </a:p>
          <a:p>
            <a:endParaRPr lang="en-US" sz="2400" dirty="0"/>
          </a:p>
          <a:p>
            <a:r>
              <a:rPr lang="en-US" sz="2400" dirty="0"/>
              <a:t>Dismissed few public servants</a:t>
            </a:r>
          </a:p>
          <a:p>
            <a:pPr lvl="1"/>
            <a:r>
              <a:rPr lang="en-US" sz="2000" dirty="0"/>
              <a:t>Federalists stay in power— “few die, none resign”</a:t>
            </a:r>
          </a:p>
          <a:p>
            <a:endParaRPr lang="en-US" sz="2400" dirty="0"/>
          </a:p>
          <a:p>
            <a:r>
              <a:rPr lang="en-US" sz="2400" dirty="0"/>
              <a:t>Charming</a:t>
            </a:r>
          </a:p>
        </p:txBody>
      </p:sp>
    </p:spTree>
    <p:extLst>
      <p:ext uri="{BB962C8B-B14F-4D97-AF65-F5344CB8AC3E}">
        <p14:creationId xmlns:p14="http://schemas.microsoft.com/office/powerpoint/2010/main" val="621570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359E-5CEB-4F93-A4C1-3FD9F15C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Jeffersonian Restraint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1E41-C5EC-4702-B529-C747EAD8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1815548"/>
            <a:ext cx="10554574" cy="5141843"/>
          </a:xfrm>
        </p:spPr>
        <p:txBody>
          <a:bodyPr>
            <a:normAutofit/>
          </a:bodyPr>
          <a:lstStyle/>
          <a:p>
            <a:r>
              <a:rPr lang="en-US" sz="2400" dirty="0"/>
              <a:t>Pardoned those imprisoned under the Sedition Acts</a:t>
            </a:r>
          </a:p>
          <a:p>
            <a:r>
              <a:rPr lang="en-US" sz="2400" dirty="0"/>
              <a:t>New Naturalization Act--</a:t>
            </a:r>
          </a:p>
          <a:p>
            <a:pPr lvl="1"/>
            <a:r>
              <a:rPr lang="en-US" sz="2000" dirty="0"/>
              <a:t>Number of years to become a citizen: 14 </a:t>
            </a:r>
            <a:r>
              <a:rPr lang="en-US" sz="2000" dirty="0">
                <a:sym typeface="Wingdings" panose="05000000000000000000" pitchFamily="2" charset="2"/>
              </a:rPr>
              <a:t> 5</a:t>
            </a:r>
          </a:p>
          <a:p>
            <a:r>
              <a:rPr lang="en-US" sz="2400" dirty="0">
                <a:sym typeface="Wingdings" panose="05000000000000000000" pitchFamily="2" charset="2"/>
              </a:rPr>
              <a:t>Worked with Congress to repeal excise tax</a:t>
            </a:r>
          </a:p>
          <a:p>
            <a:r>
              <a:rPr lang="en-US" sz="2400" dirty="0">
                <a:sym typeface="Wingdings" panose="05000000000000000000" pitchFamily="2" charset="2"/>
              </a:rPr>
              <a:t>Helped balance the budget; reduced debt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Hamilton favored debt—why?</a:t>
            </a:r>
          </a:p>
          <a:p>
            <a:r>
              <a:rPr lang="en-US" sz="2400" dirty="0">
                <a:sym typeface="Wingdings" panose="05000000000000000000" pitchFamily="2" charset="2"/>
              </a:rPr>
              <a:t>Kept much of Hamilton’s work in place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National bank; kept tariffs</a:t>
            </a:r>
          </a:p>
        </p:txBody>
      </p:sp>
      <p:pic>
        <p:nvPicPr>
          <p:cNvPr id="6146" name="Picture 2" descr="Image result for jefferson gallatin">
            <a:extLst>
              <a:ext uri="{FF2B5EF4-FFF2-40B4-BE49-F238E27FC236}">
                <a16:creationId xmlns:a16="http://schemas.microsoft.com/office/drawing/2014/main" id="{217FB262-4B46-4287-9522-E4252907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0" y="447188"/>
            <a:ext cx="2836794" cy="34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2A0CE3D-C72B-43EA-A541-6031B22CFAFA}"/>
              </a:ext>
            </a:extLst>
          </p:cNvPr>
          <p:cNvSpPr/>
          <p:nvPr/>
        </p:nvSpPr>
        <p:spPr>
          <a:xfrm>
            <a:off x="9395791" y="4797287"/>
            <a:ext cx="1994921" cy="1073426"/>
          </a:xfrm>
          <a:prstGeom prst="wedgeRectCallout">
            <a:avLst>
              <a:gd name="adj1" fmla="val -10869"/>
              <a:gd name="adj2" fmla="val -126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Albert Gallatin,</a:t>
            </a:r>
          </a:p>
          <a:p>
            <a:pPr algn="ctr"/>
            <a:r>
              <a:rPr lang="en-US" dirty="0"/>
              <a:t>Secretary of the Treasury </a:t>
            </a:r>
          </a:p>
        </p:txBody>
      </p:sp>
    </p:spTree>
    <p:extLst>
      <p:ext uri="{BB962C8B-B14F-4D97-AF65-F5344CB8AC3E}">
        <p14:creationId xmlns:p14="http://schemas.microsoft.com/office/powerpoint/2010/main" val="252503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4DFA-BD94-45AC-AFF0-65A6BFC3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and the Judiciary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6388-0DFA-493B-B9B0-E57A6C8C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2222287"/>
            <a:ext cx="11240764" cy="450981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Judiciary Act of 1801—passed by Federalists</a:t>
            </a:r>
          </a:p>
          <a:p>
            <a:pPr lvl="1"/>
            <a:r>
              <a:rPr lang="en-US" sz="1800" dirty="0"/>
              <a:t>Creates 16 federal judgeships</a:t>
            </a:r>
          </a:p>
          <a:p>
            <a:pPr lvl="1"/>
            <a:r>
              <a:rPr lang="en-US" sz="1800" dirty="0"/>
              <a:t>Adams signs commission of Federalist judges on last day in office</a:t>
            </a:r>
          </a:p>
          <a:p>
            <a:pPr lvl="2"/>
            <a:r>
              <a:rPr lang="en-US" sz="1600" dirty="0"/>
              <a:t>Midnight judges</a:t>
            </a:r>
          </a:p>
          <a:p>
            <a:pPr lvl="2"/>
            <a:r>
              <a:rPr lang="en-US" sz="1600" dirty="0"/>
              <a:t>Federalists leave their mark before exiting the white house</a:t>
            </a:r>
          </a:p>
          <a:p>
            <a:endParaRPr lang="en-US" sz="2000" dirty="0"/>
          </a:p>
          <a:p>
            <a:r>
              <a:rPr lang="en-US" sz="2000" dirty="0"/>
              <a:t>Protested by Jefferson supporters / Republicans</a:t>
            </a:r>
          </a:p>
          <a:p>
            <a:r>
              <a:rPr lang="en-US" sz="2000" dirty="0"/>
              <a:t>Act repealed the following year by Republicans</a:t>
            </a:r>
          </a:p>
          <a:p>
            <a:endParaRPr lang="en-US" sz="2000" dirty="0"/>
          </a:p>
          <a:p>
            <a:r>
              <a:rPr lang="en-US" sz="2000" dirty="0"/>
              <a:t>John Marshall—Chief Justice of the Supreme Court </a:t>
            </a:r>
          </a:p>
          <a:p>
            <a:pPr lvl="1"/>
            <a:r>
              <a:rPr lang="en-US" sz="1800" dirty="0"/>
              <a:t>A cousin to TJ. Also, a Federalist.</a:t>
            </a:r>
          </a:p>
        </p:txBody>
      </p:sp>
      <p:pic>
        <p:nvPicPr>
          <p:cNvPr id="7170" name="Picture 2" descr="John Marshall by Henry Inman, 1832.jpg">
            <a:extLst>
              <a:ext uri="{FF2B5EF4-FFF2-40B4-BE49-F238E27FC236}">
                <a16:creationId xmlns:a16="http://schemas.microsoft.com/office/drawing/2014/main" id="{747486E9-8571-4D45-9295-41AE2112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2" y="1666095"/>
            <a:ext cx="4082498" cy="50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9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223</TotalTime>
  <Words>1100</Words>
  <Application>Microsoft Office PowerPoint</Application>
  <PresentationFormat>Widescreen</PresentationFormat>
  <Paragraphs>209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2</vt:lpstr>
      <vt:lpstr>Quotable</vt:lpstr>
      <vt:lpstr>Jeffersonian America</vt:lpstr>
      <vt:lpstr>Election of 1800 and  The “Whispering Campaign”</vt:lpstr>
      <vt:lpstr>“Whispering Campaign”</vt:lpstr>
      <vt:lpstr>PowerPoint Presentation</vt:lpstr>
      <vt:lpstr>The Revolution of 1800</vt:lpstr>
      <vt:lpstr>Who Wins?</vt:lpstr>
      <vt:lpstr>Jefferson’s Personality </vt:lpstr>
      <vt:lpstr>Jeffersonian Restraint</vt:lpstr>
      <vt:lpstr>Jefferson and the Judiciary</vt:lpstr>
      <vt:lpstr>Marbury v. Madison, 1803</vt:lpstr>
      <vt:lpstr>Jefferson and Foreign Policy</vt:lpstr>
      <vt:lpstr>Louisiana Purchase</vt:lpstr>
      <vt:lpstr>Louisiana Purchase</vt:lpstr>
      <vt:lpstr>Aaron Burr</vt:lpstr>
      <vt:lpstr>Jefferson Re-elected, 1804</vt:lpstr>
      <vt:lpstr>The Embargo Act</vt:lpstr>
      <vt:lpstr>Madison</vt:lpstr>
      <vt:lpstr>War Hawks</vt:lpstr>
      <vt:lpstr>War of 1812</vt:lpstr>
      <vt:lpstr>Homework Due October 30!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Jeffersonian America</dc:title>
  <dc:creator>Ryan</dc:creator>
  <cp:lastModifiedBy>Ryan</cp:lastModifiedBy>
  <cp:revision>23</cp:revision>
  <dcterms:created xsi:type="dcterms:W3CDTF">2018-10-26T02:13:05Z</dcterms:created>
  <dcterms:modified xsi:type="dcterms:W3CDTF">2018-10-26T05:56:41Z</dcterms:modified>
</cp:coreProperties>
</file>